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0" r:id="rId2"/>
    <p:sldId id="593" r:id="rId3"/>
    <p:sldId id="626" r:id="rId4"/>
    <p:sldId id="579" r:id="rId5"/>
    <p:sldId id="580" r:id="rId6"/>
    <p:sldId id="581" r:id="rId7"/>
    <p:sldId id="582" r:id="rId8"/>
    <p:sldId id="594" r:id="rId9"/>
    <p:sldId id="595" r:id="rId10"/>
    <p:sldId id="596" r:id="rId11"/>
    <p:sldId id="597" r:id="rId12"/>
    <p:sldId id="598" r:id="rId13"/>
    <p:sldId id="599" r:id="rId14"/>
    <p:sldId id="603" r:id="rId15"/>
    <p:sldId id="601" r:id="rId16"/>
    <p:sldId id="643" r:id="rId17"/>
    <p:sldId id="642" r:id="rId18"/>
    <p:sldId id="602" r:id="rId19"/>
    <p:sldId id="641" r:id="rId20"/>
    <p:sldId id="638" r:id="rId21"/>
    <p:sldId id="604" r:id="rId22"/>
    <p:sldId id="605" r:id="rId23"/>
    <p:sldId id="636" r:id="rId24"/>
    <p:sldId id="637" r:id="rId25"/>
    <p:sldId id="640" r:id="rId26"/>
    <p:sldId id="606" r:id="rId27"/>
    <p:sldId id="634" r:id="rId28"/>
    <p:sldId id="607" r:id="rId29"/>
    <p:sldId id="608" r:id="rId30"/>
    <p:sldId id="609" r:id="rId31"/>
    <p:sldId id="632" r:id="rId32"/>
    <p:sldId id="633" r:id="rId33"/>
    <p:sldId id="630" r:id="rId34"/>
    <p:sldId id="610" r:id="rId35"/>
    <p:sldId id="611" r:id="rId36"/>
    <p:sldId id="571" r:id="rId37"/>
    <p:sldId id="628" r:id="rId38"/>
    <p:sldId id="629" r:id="rId39"/>
    <p:sldId id="631" r:id="rId40"/>
    <p:sldId id="635" r:id="rId41"/>
    <p:sldId id="612" r:id="rId42"/>
    <p:sldId id="639" r:id="rId43"/>
    <p:sldId id="614" r:id="rId44"/>
    <p:sldId id="615" r:id="rId4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CAFC12"/>
    <a:srgbClr val="FFFFFF"/>
    <a:srgbClr val="B2B2B2"/>
    <a:srgbClr val="EAEAEA"/>
    <a:srgbClr val="77777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9885" autoAdjust="0"/>
  </p:normalViewPr>
  <p:slideViewPr>
    <p:cSldViewPr>
      <p:cViewPr varScale="1">
        <p:scale>
          <a:sx n="120" d="100"/>
          <a:sy n="120" d="100"/>
        </p:scale>
        <p:origin x="136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ul\OneDrive\Desktop\Dokumenty\prezentaca%20drogi%20202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aul\OneDrive\Desktop\Dokumenty\prezentaca%20drogi%202020.xlsx" TargetMode="External"/><Relationship Id="rId1" Type="http://schemas.openxmlformats.org/officeDocument/2006/relationships/image" Target="../media/image1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/>
              <a:t>Wyremontowane drogi powiatowe w poszczególnych kadencjach</a:t>
            </a:r>
            <a:r>
              <a:rPr lang="pl-PL" sz="1800" b="1" i="0" baseline="0"/>
              <a:t> wlatach 1999-2019</a:t>
            </a:r>
            <a:endParaRPr lang="en-US" sz="1800" b="1" i="0" baseline="0"/>
          </a:p>
        </c:rich>
      </c:tx>
      <c:layout>
        <c:manualLayout>
          <c:xMode val="edge"/>
          <c:yMode val="edge"/>
          <c:x val="9.3579776081983881E-2"/>
          <c:y val="3.6429872495446296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0-2436-4F35-A8A6-A950AE5B9CE2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2436-4F35-A8A6-A950AE5B9CE2}"/>
              </c:ext>
            </c:extLst>
          </c:dPt>
          <c:dPt>
            <c:idx val="2"/>
            <c:invertIfNegative val="0"/>
            <c:bubble3D val="0"/>
            <c:spPr>
              <a:solidFill>
                <a:srgbClr val="66FF33"/>
              </a:solidFill>
            </c:spPr>
            <c:extLst>
              <c:ext xmlns:c16="http://schemas.microsoft.com/office/drawing/2014/chart" uri="{C3380CC4-5D6E-409C-BE32-E72D297353CC}">
                <c16:uniqueId val="{00000002-2436-4F35-A8A6-A950AE5B9CE2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2436-4F35-A8A6-A950AE5B9CE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4-2436-4F35-A8A6-A950AE5B9CE2}"/>
              </c:ext>
            </c:extLst>
          </c:dPt>
          <c:dLbls>
            <c:dLbl>
              <c:idx val="5"/>
              <c:layout>
                <c:manualLayout>
                  <c:x val="7.8599508665863085E-2"/>
                  <c:y val="-1.8214936247723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36-4F35-A8A6-A950AE5B9CE2}"/>
                </c:ext>
              </c:extLst>
            </c:dLbl>
            <c:spPr>
              <a:solidFill>
                <a:srgbClr val="FFC000"/>
              </a:solidFill>
            </c:spPr>
            <c:txPr>
              <a:bodyPr/>
              <a:lstStyle/>
              <a:p>
                <a:pPr>
                  <a:defRPr sz="28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Arkusz1!$D$55:$D$60</c:f>
              <c:strCache>
                <c:ptCount val="6"/>
                <c:pt idx="0">
                  <c:v>I kadencja 1999-2002</c:v>
                </c:pt>
                <c:pt idx="1">
                  <c:v>II kadencja 2003-2006</c:v>
                </c:pt>
                <c:pt idx="2">
                  <c:v>III kadencja 2007-2010</c:v>
                </c:pt>
                <c:pt idx="3">
                  <c:v>IV kadencja 2011-2014</c:v>
                </c:pt>
                <c:pt idx="4">
                  <c:v>V kadencja 2015-2018</c:v>
                </c:pt>
                <c:pt idx="5">
                  <c:v>VI kadencja 2019-2023</c:v>
                </c:pt>
              </c:strCache>
            </c:strRef>
          </c:cat>
          <c:val>
            <c:numRef>
              <c:f>Arkusz1!$E$55:$E$60</c:f>
              <c:numCache>
                <c:formatCode>General</c:formatCode>
                <c:ptCount val="6"/>
                <c:pt idx="0">
                  <c:v>24.610000000000003</c:v>
                </c:pt>
                <c:pt idx="1">
                  <c:v>35.64</c:v>
                </c:pt>
                <c:pt idx="2">
                  <c:v>56.27</c:v>
                </c:pt>
                <c:pt idx="3">
                  <c:v>35.879999999999995</c:v>
                </c:pt>
                <c:pt idx="4">
                  <c:v>79.11</c:v>
                </c:pt>
                <c:pt idx="5">
                  <c:v>15.370000000000001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36-4F35-A8A6-A950AE5B9CE2}"/>
            </c:ext>
          </c:extLst>
        </c:ser>
        <c:ser>
          <c:idx val="1"/>
          <c:order val="1"/>
          <c:invertIfNegative val="0"/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6-2436-4F35-A8A6-A950AE5B9CE2}"/>
              </c:ext>
            </c:extLst>
          </c:dPt>
          <c:dLbls>
            <c:dLbl>
              <c:idx val="5"/>
              <c:layout>
                <c:manualLayout>
                  <c:x val="5.2876033102489749E-2"/>
                  <c:y val="1.6393442622950821E-2"/>
                </c:manualLayout>
              </c:layout>
              <c:spPr>
                <a:solidFill>
                  <a:srgbClr val="FFC000"/>
                </a:solidFill>
              </c:spPr>
              <c:txPr>
                <a:bodyPr/>
                <a:lstStyle/>
                <a:p>
                  <a:pPr>
                    <a:defRPr sz="3600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36-4F35-A8A6-A950AE5B9C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Arkusz1!$D$55:$D$60</c:f>
              <c:strCache>
                <c:ptCount val="6"/>
                <c:pt idx="0">
                  <c:v>I kadencja 1999-2002</c:v>
                </c:pt>
                <c:pt idx="1">
                  <c:v>II kadencja 2003-2006</c:v>
                </c:pt>
                <c:pt idx="2">
                  <c:v>III kadencja 2007-2010</c:v>
                </c:pt>
                <c:pt idx="3">
                  <c:v>IV kadencja 2011-2014</c:v>
                </c:pt>
                <c:pt idx="4">
                  <c:v>V kadencja 2015-2018</c:v>
                </c:pt>
                <c:pt idx="5">
                  <c:v>VI kadencja 2019-2023</c:v>
                </c:pt>
              </c:strCache>
            </c:strRef>
          </c:cat>
          <c:val>
            <c:numRef>
              <c:f>Arkusz1!$F$55:$F$60</c:f>
              <c:numCache>
                <c:formatCode>General</c:formatCode>
                <c:ptCount val="6"/>
                <c:pt idx="5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36-4F35-A8A6-A950AE5B9CE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2687872"/>
        <c:axId val="82689408"/>
        <c:axId val="0"/>
      </c:bar3DChart>
      <c:catAx>
        <c:axId val="8268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2689408"/>
        <c:crosses val="autoZero"/>
        <c:auto val="1"/>
        <c:lblAlgn val="ctr"/>
        <c:lblOffset val="100"/>
        <c:noMultiLvlLbl val="0"/>
      </c:catAx>
      <c:valAx>
        <c:axId val="82689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687872"/>
        <c:crosses val="autoZero"/>
        <c:crossBetween val="between"/>
      </c:valAx>
    </c:plotArea>
    <c:plotVisOnly val="1"/>
    <c:dispBlanksAs val="gap"/>
    <c:showDLblsOverMax val="0"/>
  </c:chart>
  <c:spPr>
    <a:solidFill>
      <a:srgbClr val="FFFF00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Wyremontowane</a:t>
            </a:r>
            <a:r>
              <a:rPr lang="pl-PL" baseline="0"/>
              <a:t> drogi powiatowe w latach 1999-2019</a:t>
            </a:r>
            <a:endParaRPr lang="pl-PL"/>
          </a:p>
        </c:rich>
      </c:tx>
      <c:layout>
        <c:manualLayout>
          <c:xMode val="edge"/>
          <c:yMode val="edge"/>
          <c:x val="0.23895215763470742"/>
          <c:y val="7.8787891320749495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0-296D-405E-BC0F-B4BCF95AB22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296D-405E-BC0F-B4BCF95AB224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2-296D-405E-BC0F-B4BCF95AB22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296D-405E-BC0F-B4BCF95AB224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4-296D-405E-BC0F-B4BCF95AB224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296D-405E-BC0F-B4BCF95AB224}"/>
              </c:ext>
            </c:extLst>
          </c:dPt>
          <c:dPt>
            <c:idx val="7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6-296D-405E-BC0F-B4BCF95AB224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7-296D-405E-BC0F-B4BCF95AB224}"/>
              </c:ext>
            </c:extLst>
          </c:dPt>
          <c:dPt>
            <c:idx val="9"/>
            <c:invertIfNegative val="0"/>
            <c:bubble3D val="0"/>
            <c:spPr>
              <a:solidFill>
                <a:srgbClr val="66FF33"/>
              </a:solidFill>
            </c:spPr>
            <c:extLst>
              <c:ext xmlns:c16="http://schemas.microsoft.com/office/drawing/2014/chart" uri="{C3380CC4-5D6E-409C-BE32-E72D297353CC}">
                <c16:uniqueId val="{00000008-296D-405E-BC0F-B4BCF95AB224}"/>
              </c:ext>
            </c:extLst>
          </c:dPt>
          <c:dPt>
            <c:idx val="10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9-296D-405E-BC0F-B4BCF95AB224}"/>
              </c:ext>
            </c:extLst>
          </c:dPt>
          <c:dPt>
            <c:idx val="11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A-296D-405E-BC0F-B4BCF95AB224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B-296D-405E-BC0F-B4BCF95AB224}"/>
              </c:ext>
            </c:extLst>
          </c:dPt>
          <c:dPt>
            <c:idx val="13"/>
            <c:invertIfNegative val="0"/>
            <c:bubble3D val="0"/>
            <c:spPr>
              <a:solidFill>
                <a:srgbClr val="002060"/>
              </a:solidFill>
            </c:spPr>
            <c:extLst>
              <c:ext xmlns:c16="http://schemas.microsoft.com/office/drawing/2014/chart" uri="{C3380CC4-5D6E-409C-BE32-E72D297353CC}">
                <c16:uniqueId val="{0000000C-296D-405E-BC0F-B4BCF95AB224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296D-405E-BC0F-B4BCF95AB224}"/>
              </c:ext>
            </c:extLst>
          </c:dPt>
          <c:dPt>
            <c:idx val="15"/>
            <c:invertIfNegative val="0"/>
            <c:bubble3D val="0"/>
            <c:spPr>
              <a:solidFill>
                <a:srgbClr val="66FF33"/>
              </a:solidFill>
            </c:spPr>
            <c:extLst>
              <c:ext xmlns:c16="http://schemas.microsoft.com/office/drawing/2014/chart" uri="{C3380CC4-5D6E-409C-BE32-E72D297353CC}">
                <c16:uniqueId val="{0000000E-296D-405E-BC0F-B4BCF95AB224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FF"/>
              </a:solidFill>
            </c:spPr>
            <c:extLst>
              <c:ext xmlns:c16="http://schemas.microsoft.com/office/drawing/2014/chart" uri="{C3380CC4-5D6E-409C-BE32-E72D297353CC}">
                <c16:uniqueId val="{0000000F-296D-405E-BC0F-B4BCF95AB224}"/>
              </c:ext>
            </c:extLst>
          </c:dPt>
          <c:dPt>
            <c:idx val="17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0-296D-405E-BC0F-B4BCF95AB224}"/>
              </c:ext>
            </c:extLst>
          </c:dPt>
          <c:dPt>
            <c:idx val="18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11-296D-405E-BC0F-B4BCF95AB224}"/>
              </c:ext>
            </c:extLst>
          </c:dPt>
          <c:dPt>
            <c:idx val="19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12-296D-405E-BC0F-B4BCF95AB224}"/>
              </c:ext>
            </c:extLst>
          </c:dPt>
          <c:dPt>
            <c:idx val="2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13-296D-405E-BC0F-B4BCF95AB224}"/>
              </c:ext>
            </c:extLst>
          </c:dPt>
          <c:dPt>
            <c:idx val="21"/>
            <c:invertIfNegative val="0"/>
            <c:bubble3D val="0"/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extLst>
              <c:ext xmlns:c16="http://schemas.microsoft.com/office/drawing/2014/chart" uri="{C3380CC4-5D6E-409C-BE32-E72D297353CC}">
                <c16:uniqueId val="{00000014-296D-405E-BC0F-B4BCF95AB224}"/>
              </c:ext>
            </c:extLst>
          </c:dPt>
          <c:dPt>
            <c:idx val="22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15-296D-405E-BC0F-B4BCF95AB224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Arkusz1!$D$5:$D$28</c:f>
              <c:strCache>
                <c:ptCount val="24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prognoza 2020</c:v>
                </c:pt>
                <c:pt idx="22">
                  <c:v>razem</c:v>
                </c:pt>
                <c:pt idx="23">
                  <c:v>wszystkie drogi powiatowe</c:v>
                </c:pt>
              </c:strCache>
            </c:strRef>
          </c:cat>
          <c:val>
            <c:numRef>
              <c:f>Arkusz1!$E$5:$E$28</c:f>
              <c:numCache>
                <c:formatCode>General</c:formatCode>
                <c:ptCount val="24"/>
                <c:pt idx="0">
                  <c:v>5.13</c:v>
                </c:pt>
                <c:pt idx="1">
                  <c:v>7.45</c:v>
                </c:pt>
                <c:pt idx="2">
                  <c:v>6.8</c:v>
                </c:pt>
                <c:pt idx="3">
                  <c:v>5.23</c:v>
                </c:pt>
                <c:pt idx="4">
                  <c:v>4.2300000000000004</c:v>
                </c:pt>
                <c:pt idx="5">
                  <c:v>2.2999999999999998</c:v>
                </c:pt>
                <c:pt idx="6">
                  <c:v>14</c:v>
                </c:pt>
                <c:pt idx="7">
                  <c:v>15.11</c:v>
                </c:pt>
                <c:pt idx="8">
                  <c:v>14.34</c:v>
                </c:pt>
                <c:pt idx="9">
                  <c:v>10.950000000000001</c:v>
                </c:pt>
                <c:pt idx="10">
                  <c:v>26.06</c:v>
                </c:pt>
                <c:pt idx="11">
                  <c:v>4.92</c:v>
                </c:pt>
                <c:pt idx="12">
                  <c:v>8.3000000000000007</c:v>
                </c:pt>
                <c:pt idx="13">
                  <c:v>7.96</c:v>
                </c:pt>
                <c:pt idx="14">
                  <c:v>5.28</c:v>
                </c:pt>
                <c:pt idx="15">
                  <c:v>14.34</c:v>
                </c:pt>
                <c:pt idx="16">
                  <c:v>15.1</c:v>
                </c:pt>
                <c:pt idx="17">
                  <c:v>16.739999999999995</c:v>
                </c:pt>
                <c:pt idx="18">
                  <c:v>23.4</c:v>
                </c:pt>
                <c:pt idx="19">
                  <c:v>23.707999999999995</c:v>
                </c:pt>
                <c:pt idx="20">
                  <c:v>15.370000000000001</c:v>
                </c:pt>
                <c:pt idx="21">
                  <c:v>17</c:v>
                </c:pt>
                <c:pt idx="22">
                  <c:v>263.71799999999996</c:v>
                </c:pt>
                <c:pt idx="23">
                  <c:v>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96D-405E-BC0F-B4BCF95AB2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82759680"/>
        <c:axId val="82761216"/>
        <c:axId val="0"/>
      </c:bar3DChart>
      <c:catAx>
        <c:axId val="82759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2761216"/>
        <c:crosses val="autoZero"/>
        <c:auto val="1"/>
        <c:lblAlgn val="ctr"/>
        <c:lblOffset val="100"/>
        <c:noMultiLvlLbl val="0"/>
      </c:catAx>
      <c:valAx>
        <c:axId val="82761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59680"/>
        <c:crosses val="autoZero"/>
        <c:crossBetween val="between"/>
      </c:valAx>
    </c:plotArea>
    <c:plotVisOnly val="1"/>
    <c:dispBlanksAs val="gap"/>
    <c:showDLblsOverMax val="0"/>
  </c:chart>
  <c:spPr>
    <a:solidFill>
      <a:srgbClr val="FFFF00"/>
    </a:solidFill>
  </c:spPr>
  <c:externalData r:id="rId2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0.84887</cdr:x>
      <cdr:y>0.60109</cdr:y>
    </cdr:from>
    <cdr:to>
      <cdr:x>0.89925</cdr:x>
      <cdr:y>0.80464</cdr:y>
    </cdr:to>
    <cdr:sp macro="" textlink="">
      <cdr:nvSpPr>
        <cdr:cNvPr id="2" name="pole tekstowe 1"/>
        <cdr:cNvSpPr txBox="1"/>
      </cdr:nvSpPr>
      <cdr:spPr>
        <a:xfrm xmlns:a="http://schemas.openxmlformats.org/drawingml/2006/main" rot="16200000">
          <a:off x="7058024" y="4676774"/>
          <a:ext cx="1419225" cy="4476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100" b="1"/>
            <a:t>2020 - prognoza</a:t>
          </a:r>
        </a:p>
      </cdr:txBody>
    </cdr:sp>
  </cdr:relSizeAnchor>
  <cdr:relSizeAnchor xmlns:cdr="http://schemas.openxmlformats.org/drawingml/2006/chartDrawing">
    <cdr:from>
      <cdr:x>0.85193</cdr:x>
      <cdr:y>0.79272</cdr:y>
    </cdr:from>
    <cdr:to>
      <cdr:x>0.96024</cdr:x>
      <cdr:y>0.91787</cdr:y>
    </cdr:to>
    <cdr:sp macro="" textlink="">
      <cdr:nvSpPr>
        <cdr:cNvPr id="3" name="pole tekstowe 2"/>
        <cdr:cNvSpPr txBox="1"/>
      </cdr:nvSpPr>
      <cdr:spPr>
        <a:xfrm xmlns:a="http://schemas.openxmlformats.org/drawingml/2006/main" rot="16200000">
          <a:off x="7615884" y="5482090"/>
          <a:ext cx="872613" cy="9625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800" b="1"/>
            <a:t>2019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1C4EF-056F-40C6-9830-D44EADEC6B97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1D4ED-0FC6-4893-8A1A-DFD411C039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1F67A-8DD0-4978-9A07-F043E198778A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76383-D073-4B27-B372-72E4FD9411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172FA-A709-49C5-AC6F-56267C012739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0B239-F013-4BB7-ADEF-23FB748B20E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3FF09-7336-40F0-A028-8433E38CF5EC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CF4D-6FA3-464A-A5A1-D8E5F8EB1B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68226-93E7-4AE5-A79D-E8626B9AE584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CD72-785F-4485-867A-5785ABF8521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98303-8EB0-47CF-8968-671B8BE482CE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FBA9-D8B2-43C9-AAEF-744C551C5BB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C3A7C-1BB3-49F8-AEC8-E94F2B13DE5B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98794-8130-44A0-A121-ADE17F4BD0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09A94-30A6-4BE8-8519-BFA0F1940EE7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FDB84-D6F6-467F-86E3-5ADEF6AA7B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0ADC0-B30C-4D83-A373-4F56E13C66DC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719E7-0185-4C5D-B786-DD0EFC25269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BDA98-B51F-480D-B1EF-7D4F4864A3C5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6B127-EFAE-4257-AEE3-02DA51003D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C8115-0A27-4FC5-8650-582976B9F1B2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41B21-5107-408D-B10E-CA3F7B80DC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EBF33-14D5-459C-9291-9692E561848C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3EC91-85AD-435A-AD1E-882994A7107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AD43A6-7709-4DF6-95CE-060CD3D93271}" type="datetimeFigureOut">
              <a:rPr lang="pl-PL"/>
              <a:pPr>
                <a:defRPr/>
              </a:pPr>
              <a:t>08.10.2020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6881A1-2A62-44C9-8F8E-CDB4042610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-142875" y="1428750"/>
            <a:ext cx="9540875" cy="2871788"/>
          </a:xfrm>
        </p:spPr>
        <p:txBody>
          <a:bodyPr/>
          <a:lstStyle/>
          <a:p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Informacja</a:t>
            </a:r>
            <a:r>
              <a:rPr lang="pl-PL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dotycząca realizacji</a:t>
            </a: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„Strategii Robót Drogowo – Mostowych” </a:t>
            </a:r>
            <a:br>
              <a:rPr lang="pl-PL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4000" b="1" dirty="0">
                <a:latin typeface="Times New Roman" pitchFamily="18" charset="0"/>
                <a:cs typeface="Times New Roman" pitchFamily="18" charset="0"/>
              </a:rPr>
              <a:t>w 2019 r.</a:t>
            </a:r>
            <a:br>
              <a:rPr lang="pl-PL" sz="3600" dirty="0">
                <a:latin typeface="Arial" pitchFamily="34" charset="0"/>
              </a:rPr>
            </a:br>
            <a:endParaRPr lang="pl-PL" sz="3600" dirty="0">
              <a:latin typeface="Arial" pitchFamily="34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188640"/>
          <a:ext cx="8496945" cy="6526423"/>
        </p:xfrm>
        <a:graphic>
          <a:graphicData uri="http://schemas.openxmlformats.org/drawingml/2006/table">
            <a:tbl>
              <a:tblPr/>
              <a:tblGrid>
                <a:gridCol w="1238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6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16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44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6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76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80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2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25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558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C) Zadania realizowane przez Gminy poza "kluczem"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46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Nr, nazwa drogi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1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Budowa ciągu pieszo-rowerowego w ciągu drogi powiatowej nr 1754K ul. Lenartowicza w Andrychowie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3 054 262,25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3 054 262,25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3 054 262,25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3 054 262,25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Kalwaria Z.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Utwardzenie zatoki postojowej </a:t>
                      </a:r>
                      <a:r>
                        <a:rPr lang="pl-PL" sz="1000" b="0" i="0" u="none" strike="noStrike" dirty="0" err="1">
                          <a:latin typeface="Arial CE"/>
                        </a:rPr>
                        <a:t>zlikalizowanej</a:t>
                      </a:r>
                      <a:r>
                        <a:rPr lang="pl-PL" sz="1000" b="0" i="0" u="none" strike="noStrike" dirty="0">
                          <a:latin typeface="Arial CE"/>
                        </a:rPr>
                        <a:t> w ciągu drogi powiatowej nr 1787K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52 993,70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52 993,70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4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Modernizacja pobocza drogi  w ciągu drogi powiatowej nr 1705K Barwałd - Stryszów - Zembrzyce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7 998,08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7 998,08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Kalwaria Z.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60 991,78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60 991,78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4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Mucharz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Opracowanie dokumentacji projektowej na budowę chodnika w ciągu drogi powiatowej nr 1733K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31 000,00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31 000,00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Mucharz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31 000,00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31 000,00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81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Tomice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Opracowanie dokumentacji projektowej na budowę chodnika oraz miejsc parkingowych w rejonie ZSP w Tomicach w ciągu </a:t>
                      </a:r>
                      <a:r>
                        <a:rPr lang="pl-PL" sz="1000" b="0" i="0" u="none" strike="noStrike" dirty="0" err="1">
                          <a:latin typeface="Arial CE"/>
                        </a:rPr>
                        <a:t>dtogi</a:t>
                      </a:r>
                      <a:r>
                        <a:rPr lang="pl-PL" sz="1000" b="0" i="0" u="none" strike="noStrike" dirty="0">
                          <a:latin typeface="Arial CE"/>
                        </a:rPr>
                        <a:t> 1766K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28 800,00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Tomice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28 800,00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558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Ogółem: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45,00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3 175 054,03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3 160 654,03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3" y="332656"/>
          <a:ext cx="8928993" cy="6027300"/>
        </p:xfrm>
        <a:graphic>
          <a:graphicData uri="http://schemas.openxmlformats.org/drawingml/2006/table">
            <a:tbl>
              <a:tblPr/>
              <a:tblGrid>
                <a:gridCol w="38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25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18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2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37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6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05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781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D) Fundusz Dróg Samorządowych</a:t>
                      </a:r>
                    </a:p>
                  </a:txBody>
                  <a:tcPr marL="4890" marR="4890" marT="489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1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Nr, nazwa drogi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Długość odcinka (m</a:t>
                      </a:r>
                      <a:r>
                        <a:rPr lang="pl-PL" sz="500" b="0" i="0" u="none" strike="noStrike" dirty="0">
                          <a:latin typeface="Arial CE"/>
                        </a:rPr>
                        <a:t>b)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500" b="0" i="0" u="none" strike="noStrike">
                          <a:latin typeface="Arial CE"/>
                        </a:rPr>
                        <a:t>w tym: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7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nawierzchnia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chodnik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kanalizacja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dotacja / Gmina / inne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6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Kalwaria Z.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Przebudowa drogi powiatowej nr 1707K w miejscowości Brody w km 0+026 do km 2+113, Powiat Wadowicki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dotacja Wojewoda Małopolski całość kwoty 1914061,00  Realizacja 2019 -2020 r.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1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Kalwaria Z.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91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Lanckorona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Przebudowa drogi powiatowej nr 1707K Brody - Palcza ma odcinku od skrzyżowania z DK52 do granicy powiatu, ETAP II Gmina Lanckorona w m. Skawinki w km 5+535,63 do km 7+339,69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1804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2 387 954,22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1 200 891,22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1 187 063,00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dotacja Wojewoda Małopolski  1187063,00 Realizacja 2019 r.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1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Lanckorona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1804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2 387 954,22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1 200 891,22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1 187 063,00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240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3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Spytkowice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Przebudowa drogi powiatowej nr 1769K Spytkowice - Bachowice - Witanowice w km 0+640 - 2+840 oraz w km 3+540 - 3+995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2655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2 604 191,03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1 114 053,03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1 490 138,00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dotacja: Wojewoda Małopolski     1290138,00 zł Gmina Spytkowice 200.000 Realizacja 2019 r.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80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Spytkowice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2655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2 604 191,03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  1 114 053,03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  1 490 138,00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160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4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Wadowice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Przebudowa ul. Sienkiewicza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latin typeface="Arial CE"/>
                      </a:endParaRP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dotacja: Wojewoda Małopolski     5547404,00 zł Gmina Wadowice 2316166,05 Wodociągi 1529159,01 Realizacja 2019 -2020 r.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80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Wadowice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66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Wieprz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Przebudowa drogi powiatowej nr 1736K w miejscowości Frydrychowice w km 0+140 do km 2+680, powiat wadowicki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1 499 787,00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    769 787,00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     730 000,00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dotacja  Wojewoda Małopolski 2681626,00     Gmina Wieprz 223869,00 Realizacja 2019 - 2020 r.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80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Wieprz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1 499 787,00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    769 787,00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     730 000,00    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313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900" b="1" i="0" u="none" strike="noStrike" dirty="0">
                        <a:latin typeface="Arial CE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1" i="0" u="none" strike="noStrike" dirty="0">
                          <a:latin typeface="Arial CE"/>
                        </a:rPr>
                        <a:t>Ogółem:</a:t>
                      </a:r>
                    </a:p>
                    <a:p>
                      <a:pPr algn="ctr" fontAlgn="ctr"/>
                      <a:endParaRPr lang="pl-PL" sz="900" b="1" i="0" u="none" strike="noStrike" dirty="0">
                        <a:latin typeface="Arial CE"/>
                      </a:endParaRP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4 459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>
                          <a:latin typeface="Arial CE"/>
                        </a:rPr>
                        <a:t>6 491 932,25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3 084 731,25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i="0" u="none" strike="noStrike" dirty="0">
                          <a:latin typeface="Arial CE"/>
                        </a:rPr>
                        <a:t>3 407 201,00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4890" marR="4890" marT="48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692696"/>
          <a:ext cx="8712968" cy="6009908"/>
        </p:xfrm>
        <a:graphic>
          <a:graphicData uri="http://schemas.openxmlformats.org/drawingml/2006/table">
            <a:tbl>
              <a:tblPr/>
              <a:tblGrid>
                <a:gridCol w="724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42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18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1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56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8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48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61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1980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E) Małopolski Regionalny Program Operacyjny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Nr, nazwa drogi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dotacja / Gmina / inne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Budowa i przebudowa drogi powiatowej nr 1743K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2019 -2020 r. w ramach MRPO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0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Wieprz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Budowa i przebudowa drogi powiatowej nr 1743K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100 000,00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2019 -2020 r. w ramach MRPO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Wieprz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360 401,00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    260 401,00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     100 000,00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445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Ogółem: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360 401,00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260 401,00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100 000,00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03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F) Usuwanie skutków klęki żywiołowej  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Nr, nazwa drogi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0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dotacja / Gmina / inne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981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Wadowice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Opracowanie dokumentacji projektowej na zabezpieczenie osuwiska wraz z odbudową drogi w ciągu drogi powiatowej nr 1735K w m. Zawadka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124 845,00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124 845,00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środki niewygasające na 2020 r.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50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Wykonanie aktualizacji karty rejestracyjnej osuwiska w Zawadce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1 230,00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1 230,00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51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trwałe wyłączenie z produkcji gruntów leśnych w związku z z zabezpieczeniem osuwiska  w m. Zawadka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4 434,74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4 434,74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Wadowice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130 509,74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    130 509,74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Ogółem: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130 509,74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130 509,74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791070" y="908720"/>
          <a:ext cx="8352930" cy="3647221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9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51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9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75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753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65581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Razem zadania inwestycyjne realizowane w 2019 r.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502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Zadanie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dotacja / Gmina / inne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65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A) Modernizacja dróg powiatowych wg "klucza" - zadania realizowane przez Powiat i Gminy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1 750,0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3 189,0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3 134,0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5 344 955,31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3 826 290,84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1 518 664,47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81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B) Modernizacja dróg powiatowych - poza "kluczem" - zadania realizowane przez 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322 550,00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322 550,00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4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C) Zadania inwestycyjne realizowane przez Gminy poza "kluczem"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45,0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3 175 054,03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14 400,00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3 160 654,03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D) Fundusz Dróg Samorządowych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4 459,0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6 491 932,25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3 084 731,25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3 407 201,00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6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E) Małopolski Regionalny Program Operacyjny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260 401,00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100 000,00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77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F) usuwanie skutków klęsk żywiołowych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130 509,74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130 509,74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Ogółem: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6 209,0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3 234,0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3 134,0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15 825 402,33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7 638 882,83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8 186 519,50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4" y="0"/>
          <a:ext cx="8856979" cy="6364511"/>
        </p:xfrm>
        <a:graphic>
          <a:graphicData uri="http://schemas.openxmlformats.org/drawingml/2006/table">
            <a:tbl>
              <a:tblPr/>
              <a:tblGrid>
                <a:gridCol w="648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4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6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1. Miasto Andrychów</a:t>
                      </a: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5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5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91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9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Wykonanie zadania w systemie zaprojektuj i wybuduj pn. "budowa ciągu pieszo-rowerowego w ciągu drogi powiatowej 1754K (ul. Lenartowicza) w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andrychowie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3 054 262,25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3 054 262,25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6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3 054 262,25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3 054 262,25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4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mas mineralno-asfaltową na gorąco, emulsją i grysami, masą na zimno - szacunkowo)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11 955,23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11 955,23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11 955,23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15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28 626,13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28 626,13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28 626,13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862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65 715,96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65 715,96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65 715,96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6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12 463,67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12 463,67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12 463,67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1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427,81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427,81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427,81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15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6 574,00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6 574,00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6 574,00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69 299,97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69 299,97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69 299,97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5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217,60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217,60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217,60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gps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26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utrzymanie: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195 427,97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195 427,97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195 427,97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06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3 249 690,22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195 427,97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195 427,97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3 054 262,25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116632"/>
          <a:ext cx="8856984" cy="6590823"/>
        </p:xfrm>
        <a:graphic>
          <a:graphicData uri="http://schemas.openxmlformats.org/drawingml/2006/table">
            <a:tbl>
              <a:tblPr/>
              <a:tblGrid>
                <a:gridCol w="288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3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9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1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96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9292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695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2. Gmina Andrychów</a:t>
                      </a: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44"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8" marR="2988" marT="29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51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5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7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988" marR="2988" marT="29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652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14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Przebudowa DP1737K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Andyrchów-Rzyki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Jagódki poprzez budowę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chdonika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dla pieszych wraz z poprawą odwodnienia na odcinku od ulicy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Kilińsikiego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w Andrychowie w kierunki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m.Rzyki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Jagódki na dł. 3,3 km z wyłączeniem obiektów mostowych - Etap I w km 3+076,70-4+683,00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751 522,83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751 522,83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751 522,83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625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niewygasające z 2018 r. 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pn."Przebudowa DP 1739K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Sulkowice-Bolęcina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m.Sułkowice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poprzez budowę chodnika dla pieszych wraz z poprawą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odowodnienia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km 0+970 - 2+300"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44 980,00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44 980,00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44 980,00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652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95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796 502,83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796 502,83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796 502,83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7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maś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mineralno-asfaltową na gorąco, emulsją i grysami, masą na zimno - szacunkowo)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217 685,36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217 685,36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217 685,36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7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12 354,42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12 354,42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12 354,42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288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64 861,52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64 861,52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64 861,52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33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16 870,26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16 870,26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16 870,26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7 076,26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7 076,26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7 076,26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07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1 549,80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1 549,80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1 549,80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627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139 388,80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139 388,80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139 388,80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95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3 045,12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3 045,12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3 045,12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627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gps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81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462 979,14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462 979,14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462 979,14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657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8" marR="2988" marT="298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 </a:t>
                      </a:r>
                      <a:r>
                        <a:rPr lang="pl-PL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I+II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: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1 259 481,97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1 259 481,97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1 259 481,97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8" marR="2988" marT="298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kac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436096" y="5229200"/>
            <a:ext cx="2723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Tkacka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olecina pet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31440"/>
            <a:ext cx="9144000" cy="8106139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25216" y="5301208"/>
            <a:ext cx="4878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Bolęcina pętla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0"/>
          <a:ext cx="8964492" cy="6653840"/>
        </p:xfrm>
        <a:graphic>
          <a:graphicData uri="http://schemas.openxmlformats.org/drawingml/2006/table">
            <a:tbl>
              <a:tblPr/>
              <a:tblGrid>
                <a:gridCol w="540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8046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46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3. Gmina Brzeźnica</a:t>
                      </a: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58"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122" marR="3122" marT="31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87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8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8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5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751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84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Modernizacja drogi powiatowej nr 1788K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Marcyporęba-Paszkówka-Wielkie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w m. Sosnowice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341 684,53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341 684,53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341 684,53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7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Przebudowa chodnika w ciągu drogi powiatowej nr 1788K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Marcyporęba-Paszkówka-Wielkie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w m. Paszkówka na długości ok. 0,4 km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150 776,52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150 776,52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100 776,52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50 000,00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1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przbudowę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powiatowej 1782K Kalwaria Zebrzydowska-Brzeźnica na dł. ok. 9 km</a:t>
                      </a:r>
                    </a:p>
                  </a:txBody>
                  <a:tcPr marL="3122" marR="3122" marT="31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106 880,00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106 880,00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106 880,00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17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487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599 341,05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599 341,05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549 341,05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50 000,00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1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maś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mineralno-asfaltową na gorąco, emulsją i grysami, masą na zimno - szacunkowo)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356 995,21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356 995,21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356 995,21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79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40 494,24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40 494,24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40 494,24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256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147 958,81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147 958,81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147 958,81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289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mulczer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56 345,14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56 345,14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56 345,14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974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1 947,14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1 947,14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1 947,14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79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17 894,05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17 894,05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17 894,05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655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104 447,39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104 447,39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104 447,39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48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2 944,99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2 944,99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2 944,99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6555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gps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301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729 322,17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729 322,17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729 322,17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6868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122" marR="3122" marT="312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 </a:t>
                      </a:r>
                      <a:r>
                        <a:rPr lang="pl-PL" sz="10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I+II</a:t>
                      </a:r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: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1 328 663,22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1 328 663,22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1 278 663,22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50 000,00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122" marR="3122" marT="31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osnow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51520" y="5589240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Sosnowice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/>
          <p:cNvGraphicFramePr/>
          <p:nvPr/>
        </p:nvGraphicFramePr>
        <p:xfrm>
          <a:off x="128588" y="116632"/>
          <a:ext cx="8886824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aszków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3528" y="5661248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Paszkówka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476672"/>
          <a:ext cx="8568949" cy="5481289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3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075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75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4. Miasto Kalwaria Zebrzydowska</a:t>
                      </a: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33"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030" marR="4030" marT="403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20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2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2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63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030" marR="4030" marT="40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1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1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20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301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5 796,69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5 796,69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5 796,69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3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poziome,montaż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progów zwalniających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23 175,84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23 175,84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23 175,84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1333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21 332,57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21 332,57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21 332,57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77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1 119,26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1 119,26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1 119,26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4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590,70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590,70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590,70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8463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16 391,57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16 391,57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16 391,57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120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851,58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851,58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851,58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89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8866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030" marR="4030" marT="403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69 258,21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4030" marR="4030" marT="4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0" y="0"/>
          <a:ext cx="8964490" cy="6773972"/>
        </p:xfrm>
        <a:graphic>
          <a:graphicData uri="http://schemas.openxmlformats.org/drawingml/2006/table">
            <a:tbl>
              <a:tblPr/>
              <a:tblGrid>
                <a:gridCol w="518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3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5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4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3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5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71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471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043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43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5. Gmina Kalwaria Zebrzydowska</a:t>
                      </a: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76"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642" marR="2642" marT="264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6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6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66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027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1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Przebudowa drogi powiatowej nr 1784K Wysoka-Przytkowice w m. Stanisław Dolny, Zebrzydowice na dł. ok. 880 m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360 929,92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360 929,92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360 929,92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133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Przebudowa chodnika w ciągu drogi powiatowej nr 1730K Kalwaria-Zakrzów w m. Bugaj na długości ok. 57 m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31 137,07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31 137,07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31 137,07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1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w ciągu drogi powiatowej nr 1786K Przytkowice-leńcze-Wola Radziszowska w m. Podolany na długości ok. 102 m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93 756,63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93 756,63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46 878,32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46 878,31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17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przbudowę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powiatowej 1782K Kalwaria Zebrzydowska-Brzeźnica na dł. ok. 9 km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302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51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Modernizacja pobocza w ciągu drogi powiatowej nr 1705K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Barwałd-Stryszów-Zembrzyce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m. Barwałd Górny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7 998,08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7 998,08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11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modernizacja zatoki postojowej w ciągu drogi powiatowej nr 1787K Przytkowice-Jaśkowice w m. Przytkowice</a:t>
                      </a:r>
                    </a:p>
                  </a:txBody>
                  <a:tcPr marL="2642" marR="2642" marT="264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52 993,70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52 993,70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56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 zadania inwestycyjne: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626 975,40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565 983,62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519 105,31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46 878,31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60 991,78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1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405 649,42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405 649,42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405 649,42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1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27 931,28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27 931,28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27 931,28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6758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96 702,75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96 702,75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96 702,75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86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mulczer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19 264,29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19 264,29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19 264,29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133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1 710,88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1 710,88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1 710,88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21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23 958,50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23 958,50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23 958,50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54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98 009,21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98 009,21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98 009,21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566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5 101,46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5 101,46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5 101,46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54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gps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56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678 622,99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678 622,99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678 622,99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5811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642" marR="2642" marT="264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1 305 598,39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1 244 606,61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1 197 728,30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46 878,31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60 991,78    </a:t>
                      </a:r>
                    </a:p>
                  </a:txBody>
                  <a:tcPr marL="2642" marR="2642" marT="264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ody -Palc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7544" y="5445224"/>
            <a:ext cx="563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Brody-Palcza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rody-Palc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131840" y="5517232"/>
            <a:ext cx="5635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5400" b="1" cap="all" spc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Brody-Palcza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rzytkow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3528" y="5517232"/>
            <a:ext cx="4185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Przytkowice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0"/>
          <a:ext cx="8928994" cy="6662478"/>
        </p:xfrm>
        <a:graphic>
          <a:graphicData uri="http://schemas.openxmlformats.org/drawingml/2006/table">
            <a:tbl>
              <a:tblPr/>
              <a:tblGrid>
                <a:gridCol w="467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176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767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6. Gmina Lanckorona</a:t>
                      </a: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61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986" marR="2986" marT="298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00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0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77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884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86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Przebudowa drogi powiatowej nr 1707K Brody-Palcza na odcinku od skrzyżowania z DK52 do granicy powiatu ETAP II: Gmina Lanckorona w m. Skawinki w km 5+535,63 do km 7+339,69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2 387 954,22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2 387 954,22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2 387 954,22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866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dla zadania: "Rozbiórka istniejącego i budowa nowego mostu w ciągu drogi powiatowej nr  1707K Brody-Palcza w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m.Skawinki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km 5+600"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24 600,00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24 600,00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24 600,00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0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w ciągu drogi powiatowej nr 1728K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Izdebnik-Lanckorona-Brody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miejscowości Izdebnik w km lokalnym ok. 0+044,36-0+183,65</a:t>
                      </a:r>
                    </a:p>
                  </a:txBody>
                  <a:tcPr marL="2986" marR="2986" marT="29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223 957,56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223 957,56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223 957,56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08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49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2 636 511,78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2 636 511,78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2 636 511,78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2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292 851,67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292 851,67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292 851,67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3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5 588,41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5 588,41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5 588,41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93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67 198,68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67 198,68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67 198,68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792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36 359,57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36 359,57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36 359,57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899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793,35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793,35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793,35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34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27 900,20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27 900,20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27 900,20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73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80 247,20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80 247,20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80 247,20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49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4 012,36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4 012,36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4 012,36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773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077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515 099,04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515 099,04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515 099,04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794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986" marR="2986" marT="298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3 151 610,82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3 151 610,82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3 151 610,82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986" marR="2986" marT="29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kawin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436096" y="5517232"/>
            <a:ext cx="3147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Skawinki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4" y="404664"/>
          <a:ext cx="8496944" cy="5907311"/>
        </p:xfrm>
        <a:graphic>
          <a:graphicData uri="http://schemas.openxmlformats.org/drawingml/2006/table">
            <a:tbl>
              <a:tblPr/>
              <a:tblGrid>
                <a:gridCol w="491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9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7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6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1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7. Gmina Mucharz</a:t>
                      </a: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65" marR="3665" marT="366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5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5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5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665" marR="3665" marT="36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91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9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06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budowę chodnika w ciągu drogi powiatowej nr 1733K Gorzeń Górny-Koziniec-Świnna Poręba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31 000,00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31 000,00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26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-Razem zadania inwestycyjne: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31 000,00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31 000,00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64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135 051,11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135 051,11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135 051,11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15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2 085,67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2 085,67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2 085,67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4862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120 300,66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120 300,66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120 300,66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6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8 352,02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8 352,02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8 352,02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16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230,63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230,63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230,63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15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17,40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17,40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17,40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34 829,50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34 829,50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34 829,50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65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1 699,00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1 699,00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1 699,00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7695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265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302 713,59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302 713,59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302 713,59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062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65" marR="3665" marT="366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333 713,59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302 713,59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302 713,59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31 000,00    </a:t>
                      </a:r>
                    </a:p>
                  </a:txBody>
                  <a:tcPr marL="3665" marR="3665" marT="36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0" y="0"/>
          <a:ext cx="8964485" cy="6263319"/>
        </p:xfrm>
        <a:graphic>
          <a:graphicData uri="http://schemas.openxmlformats.org/drawingml/2006/table">
            <a:tbl>
              <a:tblPr/>
              <a:tblGrid>
                <a:gridCol w="467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0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71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979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130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8. Gmina Spytkowice</a:t>
                      </a: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22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701" marR="2701" marT="27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4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701" marR="2701" marT="27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34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9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Przebudowa drogi powiatowej nr 1769K Spytkowice-Bachowice-Witanowice w km 0+640-2+840 oraz w km 3+540-3+995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2 604 191,03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2 604 191,03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1 114 053,03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200 000,00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1 290 138,00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39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Przebudowa chodnika w ciągu drogi powiatowej nr 1772K Tłuczań-Ryczów-Łączany w m. Ryczów na długości ok. 315 m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148 885,41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148 885,41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148 885,41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21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zadania:"Przebudowa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powiatowej nr 1774K Spytkowice-Poręba Żegoty w m. Spytkowice poprzez budowę chodnika dla pieszych wraz z poprawą odwodnienia na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długosci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ok. 0,93 km w kilometrażu (1+670-2+600)."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39 950,40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39 950,40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39 950,40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534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93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budowę chodnika w ciągu drogi powiatowej nr 1774K Spytkowice-Poręba Żegoty w m. Spytkowice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63 099,00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63 099,00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777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 zadania inwestycyjne: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2 856 125,84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2 793 026,84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1 302 888,84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200 000,00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1 290 138,00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63 099,00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10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maś</a:t>
                      </a: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mineralno-asfaltową na gorąco, emulsją i grysami, masą na zimno - szacunkowo)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128 140,81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128 140,81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128 140,81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53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27 322,93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27 322,93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27 322,93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256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zwierząt, utrzymanie promu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188 348,72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188 348,72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152 348,72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36 000,00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85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</a:t>
                      </a:r>
                      <a:r>
                        <a:rPr lang="pl-PL" sz="9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mulczer</a:t>
                      </a:r>
                      <a:endParaRPr lang="pl-PL" sz="9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9 571,32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9 571,32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9 571,32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8 452,44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8 452,44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8 452,44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53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22 872,70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22 872,70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22 872,70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567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36 897,12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36 897,12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36 897,12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80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1 892,16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1 892,16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1 892,16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67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77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423 645,80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423 645,80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387 645,80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36 000,00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94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701" marR="2701" marT="27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3 279 771,64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3 216 672,64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1 690 534,64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236 000,00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1 290 138,00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63 099,00    </a:t>
                      </a:r>
                    </a:p>
                  </a:txBody>
                  <a:tcPr marL="2701" marR="2701" marT="27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/>
        </p:nvGraphicFramePr>
        <p:xfrm>
          <a:off x="107504" y="0"/>
          <a:ext cx="889248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4" y="332656"/>
          <a:ext cx="8748467" cy="5904632"/>
        </p:xfrm>
        <a:graphic>
          <a:graphicData uri="http://schemas.openxmlformats.org/drawingml/2006/table">
            <a:tbl>
              <a:tblPr/>
              <a:tblGrid>
                <a:gridCol w="323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2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7753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53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9. Gmina Stryszów</a:t>
                      </a: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712"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510" marR="3510" marT="351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4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40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040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7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89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8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w ciągu drogi powiatowej nr 1729K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Leśnica-Stryszów-Zembrzyce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m. Zakrzów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270 263,17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270 263,17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135 131,59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135 131,58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6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dla pieszych w ciągu DP 1729K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Leśnica-Stryszów-Zembrzyce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m.Stronie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271 119,72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271 119,72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135 559,86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135 559,86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689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70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I-Razem zadania inwestycyjne: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541 382,89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541 382,89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270 691,45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270 691,44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101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maś</a:t>
                      </a: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mineralno-asfaltową na gorąco, emulsją i grysami, masą na zimno - szacunkowo)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147 670,10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147 670,10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147 670,10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88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17 261,72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17 261,72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17 261,72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2128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96 736,35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96 736,35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96 736,35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62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mulczer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27 959,83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27 959,83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27 959,83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80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852,02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852,02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852,02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84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6 238,70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6 238,70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6 238,70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37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108 539,84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108 539,84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108 539,84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04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5 495,50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5 495,50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5 495,50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7371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147,60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706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410 901,66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410 901,66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410 901,66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772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510" marR="3510" marT="351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 I + II: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952 284,55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952 284,55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681 593,11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270 691,44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510" marR="3510" marT="35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Zakrzó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7544" y="5445224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Zakrzów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ro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796136" y="5661248"/>
            <a:ext cx="2569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Stronie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ękaw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23528" y="5373216"/>
            <a:ext cx="3262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Łękawica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5" y="0"/>
          <a:ext cx="8928993" cy="6348648"/>
        </p:xfrm>
        <a:graphic>
          <a:graphicData uri="http://schemas.openxmlformats.org/drawingml/2006/table">
            <a:tbl>
              <a:tblPr/>
              <a:tblGrid>
                <a:gridCol w="432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6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33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43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023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68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4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10. Gmina Tomice</a:t>
                      </a: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16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72" marR="2272" marT="227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8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8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615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216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zadania: "Przebudowa drogi powiatowej nr 1768K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Tomice-Brzeźnicaw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m.Witanowice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poprzez budowę chodnika dla pieszych wraz z poprawą odwodnienia na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długosci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ok.0,2 km w kilometrażu (9+960 - 10+160)"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16 980,00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16 980,00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16 980,00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2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dla pieszych wraz z kanalizacją deszczowa w ciągu DP 1766K Tomice-Piekło w m. Tomice w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km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lokalnym, 0+245,55-0+396,78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119 140,26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119 140,26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59 570,13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59 570,13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15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zadania: "Przebudowa dróg powiatowych nr 1767K Wadowice-Wieprz oraz 1764K Tomice-Przybradz w m.Tomice poprzez budowę chodnika dla pieszcych wraz z poprawą odwodnienia na odcinku od Herbapolu do granicy z m. Frydrychowice na dł. ok.2 km"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95 070,39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95 070,39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65 070,39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30 000,00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89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zadania:"Przebudowa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drogi powiatowej nr 1765K Radocza-Frydrychowice w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m.Radocza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poprzez budowę chodnika dla pieszych wraz z poprawą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odowdnienia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km ok.. 1+000 - 2+300"</a:t>
                      </a:r>
                    </a:p>
                  </a:txBody>
                  <a:tcPr marL="2272" marR="2272" marT="227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886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222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przebudowę drogi powiatowej nr 1766K Tomice-Piekło poprzez budowę chodnika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28 800,00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28 800,00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14 400,00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14 400,00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908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309 172,20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309 172,20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205 202,07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103 970,13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2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maś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mineralno-asfaltową na gorąco, emulsją i grysami, masą na zimno - szacunkowo)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359 440,95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359 440,95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359 440,95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22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31 389,25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31 389,25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31 389,25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0217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53 483,96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53 483,96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53 483,96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223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31 905,96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31 905,96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31 905,96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77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843,52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843,52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843,52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224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2 237,10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2 237,10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2 237,10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77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73 915,53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73 915,53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73 915,53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908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3 790,54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3 790,54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3 790,54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4771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822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utrzymanie bieżące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557 302,01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557 302,01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557 302,01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499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72" marR="2272" marT="227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866 474,21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866 474,21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762 504,08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103 970,13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72" marR="2272" marT="227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-2" y="185073"/>
          <a:ext cx="8892483" cy="6520527"/>
        </p:xfrm>
        <a:graphic>
          <a:graphicData uri="http://schemas.openxmlformats.org/drawingml/2006/table">
            <a:tbl>
              <a:tblPr/>
              <a:tblGrid>
                <a:gridCol w="773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2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95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3883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883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 Miasto Wadowice</a:t>
                      </a: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62"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755" marR="3755" marT="37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21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2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2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8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70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70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Gminę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31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w ciągu drogi powiatowej nr 1780K ul. Wałowa w Wadowicach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1 012 300,00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1 012 300,00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506 150,00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506 150,00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64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1 012 300,00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1 012 300,00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506 150,00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506 150,00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53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203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646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129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</a:t>
                      </a:r>
                      <a:r>
                        <a:rPr lang="pl-PL" sz="10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mulczer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04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203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788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21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-      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-      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-      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021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Porozumienie zimowe i letnie utrzymanie dróg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220 000,00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220 000,00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220 000,00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59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221 458,30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8261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755" marR="3755" marT="37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3755" marR="3755" marT="375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1 233 758,30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1 233 758,30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727 608,30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506 150,00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3755" marR="3755" marT="375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-2" y="0"/>
          <a:ext cx="9144002" cy="6569727"/>
        </p:xfrm>
        <a:graphic>
          <a:graphicData uri="http://schemas.openxmlformats.org/drawingml/2006/table">
            <a:tbl>
              <a:tblPr/>
              <a:tblGrid>
                <a:gridCol w="630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60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29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98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12. Gmina Wadowice</a:t>
                      </a: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30"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292" marR="2292" marT="229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7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3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6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092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0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Przebudowa drogi powiatowej poprzez budowę chodnika dla pieszych wraz z poprawą odwodnienia w ciągu DP nr 1731K Stryszów-Klecza Dolna na dł. ok. 220 mb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234 551,28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234 551,28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117 275,64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117 275,64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670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zadania: "Przebudowa drogi powiatowej nr 1735K Wadowice-Zawadka poprzez budowę chodnika dla pieszych w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m.Zawadka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na długości ok. 72 metrów w km 0+271 - 2+343"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8 500,00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8 500,00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4 250,00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4 250,00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631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dla pieszych w ciągu drogi powiatowej nr 1735K Wadowice-Zawadka w m. Zawadka na długości ok. 72 m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47 639,88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47 639,88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23 819,94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23 819,94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97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Modernizacja drogi powiatowej nr 1780K Wadowice-Wysoka w m. Wysoka na długości ok. 175 m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221 178,45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221 178,45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110 589,23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110 589,22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631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dla pieszych w ciagu drogi powiatowej nr 1784K Wysoka-Przytkowice w m. Stanisław Górny na długości ok. 162 m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122 063,76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122 063,76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122 063,76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919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przbudowę drogi powiatowej nr 1782K Kalwaria Zebrzydowska-Brzeźnica na dł. ok. 9 km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80 160,00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31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na zabezpieczenie osuwiska wraz z odbudową drogi w ciągu DP 1735K Wadowice-Zawadka w m. Zawadka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130 509,74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130 509,74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130 509,74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93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844 603,11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844 603,11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588 668,31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255 934,80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91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366 602,85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366 602,85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366 602,85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33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54 353,82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54 353,82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54 353,82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056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223 609,02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223 609,02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223 609,02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64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25 529,48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25 529,48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25 529,48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335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1 638,77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1 638,77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1 638,77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33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7 102,45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7 102,45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7 102,45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81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97 984,62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97 984,62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97 984,62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167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4 865,62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4 865,62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4 865,62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4813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829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781 981,83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781 981,83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781 981,83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5042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292" marR="2292" marT="229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I+II:</a:t>
                      </a:r>
                    </a:p>
                  </a:txBody>
                  <a:tcPr marL="2292" marR="2292" marT="229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1 626 584,94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1 626 584,94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1 370 650,14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255 934,80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292" marR="2292" marT="229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a sesje 15.10.2020 zdjęcia\Bab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697612" cy="7245424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79512" y="4581128"/>
            <a:ext cx="24545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Babica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lec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228184" y="5661248"/>
            <a:ext cx="2377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/>
                <a:solidFill>
                  <a:schemeClr val="accent3"/>
                </a:solidFill>
                <a:effectLst/>
              </a:rPr>
              <a:t>Klecza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Wyso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868144" y="5301208"/>
            <a:ext cx="2788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Wysoka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619672" y="332656"/>
          <a:ext cx="6096000" cy="219538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A) MODERNIZACJA DRÓG POWIATOWYCH w 2019 r. wg "klucza"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395536" y="692696"/>
          <a:ext cx="7992888" cy="219538"/>
        </p:xfrm>
        <a:graphic>
          <a:graphicData uri="http://schemas.openxmlformats.org/drawingml/2006/table">
            <a:tbl>
              <a:tblPr/>
              <a:tblGrid>
                <a:gridCol w="7992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1" i="0" u="none" strike="noStrike" dirty="0">
                          <a:latin typeface="Arial CE"/>
                        </a:rPr>
                        <a:t>AI) Modernizacja dróg powiatowych wg "klucza" - zadania realizowane przez Powiat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251521" y="1470454"/>
          <a:ext cx="8640958" cy="4761468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3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48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08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11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77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177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Nr, nazwa drogi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4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55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Przebudowa drogi powiatowej nr 1737K Andrychów - Rzyki Jagódki poprzez budowę chodnika dla pieszych wraz z poprawą odwodnienia na odcinku od ul. Kilińskiego w Andrychowie w kierunku m Rzyki Jagódki na dł. ok. 3.3 km z wyłączeniem obiektów mostowych - Etap I w km 3+076,70 - 4+683,00 (zamówienie podstawowe i dodatkowe)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370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1607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Realizacja Powiat Środki Powiatu 752.000            Środki Gminy 752.000 wydatkowane w 2020 r.  WPF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370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1607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8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Brzeźnica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Modernizacja drogi powiatowej nr 1788K Marcyporęba - Paszkówka - Wielkie Drogi w m. Sosnowice na długości ok. 695 m (zamówienie podstawowe i dodatkowe)</a:t>
                      </a:r>
                    </a:p>
                  </a:txBody>
                  <a:tcPr marL="6178" marR="6178" marT="617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695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341 684,53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341 684,53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1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Przebudowa chodnika w ciagu drogi powiatowej nr 1788K Marcyporeba - Paszkówka - Wielkie Drogi w m. Paszkowka na długości ok. 0,4 km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150 776,52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100 776,52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50 000,00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Realizacja Powiat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"/>
                        </a:rPr>
                        <a:t>Brzeźnica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695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492 461,05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442 461,05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50 000,00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anisław Gór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987824" y="5589240"/>
            <a:ext cx="5609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Stanisław Górny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07502" y="0"/>
          <a:ext cx="8928995" cy="6667460"/>
        </p:xfrm>
        <a:graphic>
          <a:graphicData uri="http://schemas.openxmlformats.org/drawingml/2006/table">
            <a:tbl>
              <a:tblPr/>
              <a:tblGrid>
                <a:gridCol w="36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33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28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Zestawienie robót drogowo mostowych wykonanych w 2019 r.</a:t>
                      </a: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13. Gmina Wieprz</a:t>
                      </a: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62"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132" marR="2132" marT="213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6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Lp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Rodzaj robót - droga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Koszty robót na drogach powiatowych (4+8)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 tym budżet Powiatu: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Poza budżetem Powiatu: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 na realizację powierzonych im zadań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(5+6+7)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tym: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26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dotacje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999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Zadania inwestycyjne realizowane przez Powiat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7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i przebudowa drogi powiatowej nr 1743K w gminach Andrychów i Wieprz, stanowiącej bezpośrednie połączenie z istniejącymi i planowanymi terenami inwestycyjnymi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360 401,00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360 401,00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76 135,67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100 000,00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184 265,33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73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dla zadania:" Rozbiórka istniejącego i budowa nowego mostu w ciągu drogi powiatowej nr 1761K Graboszyce-Głębowice w m. Przybradz w km 2+550"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30 750,00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30 750,00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30 750,00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315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chodnika w ciągu drogi powiatowej nr 1767K Wadowice-Wieprz w m. Frydrychowice w km 1+207-1+470 oraz 2+140-2+390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637 784,43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637 784,43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338 344,64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299 439,79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10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zadania: "Przebudowa drogi powiatowej nr 1767K Wadowice-Wieprz w m. Wieprz poprzez budowę chodnika dla pieszych wraz z poprawą odwodnienia na długości ok. 0,4 km"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23 100,00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449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projektowej dla zadania:"Przebudowa drogi powiatowej nr 1759K Gierałtowice-Brzosy w m. Gierałtowice poprzez budowę chodnika dla pieszych wraz z poprawą odwodnienia na długości ok. 0,4 km"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24 300,00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24 300,00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24 300,00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383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Opracowanie dokumentacji dla zadania:" Przebudowa drogi powiatowej nr 1757K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Wieprz-Nidek-Witkowice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w m. Nidek poprzez budowę chodnika dla pieszych wraz poprawą odwodnienia na długości ok. 1,1 km"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49 181,55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62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Przebudowa drogi powiatowej nr 1736K w m. Frydrychowice w km 0+140 do km 2+680, powiat wadowicki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1 499 787,00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1 499 787,00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769 787,00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730 000,00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8313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 - Razem zadania inwestycyjne: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2 625 303,98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2 625 303,98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1 311 598,86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399 439,79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914 265,33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15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maś mineralno-asfaltową na gorąco, emulsją i grysami, masą na zimno - szacunkowo)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508 028,70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508 028,70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508 028,70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46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</a:t>
                      </a:r>
                      <a:b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oznakowanie pionowe, poziome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43 931,25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43 931,25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43 931,25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728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Remonty infrastruktury drogowo-mostowej: zakup narzędzi, materiałów kamiennych, przeglądy obiektów inżynierskich, przeglądy dróg, czyszczenie ulic, usługo samochodem i koparką, remont elementów odwodnienia, usuwanie martwych zwierząt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58 136,01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58 136,01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58 136,01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19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37 782,48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37 782,48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37 782,48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052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Ubezpieczenie dróg, szkoda samochodowa, opłata za odprowadzenie wód opadowych i roztopowych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1 764,82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1 764,82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1 764,82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467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 (wypisy, wyrysy, podziały dz., KW, itp..)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9 988,95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9 988,95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9 988,95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447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107 306,28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107 306,28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107 306,28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852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8a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 (28-31.12.2018)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2 967,49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2 967,49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2 967,49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447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abonament GPS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295,20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7716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II - Razem bieżące utrzymanie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770 201,18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770 201,18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770 201,18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4689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2132" marR="2132" marT="21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 I + II:</a:t>
                      </a:r>
                    </a:p>
                  </a:txBody>
                  <a:tcPr marL="2132" marR="2132" marT="21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3 395 505,16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3 395 505,16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2 081 800,04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399 439,79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914 265,33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-      </a:t>
                      </a:r>
                    </a:p>
                  </a:txBody>
                  <a:tcPr marL="2132" marR="2132" marT="21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rzybrad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467544" y="5301208"/>
            <a:ext cx="4455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5400" b="1" cap="all" spc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Przybradz</a:t>
            </a:r>
            <a:endParaRPr lang="pl-PL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5" y="692689"/>
          <a:ext cx="8856984" cy="5400607"/>
        </p:xfrm>
        <a:graphic>
          <a:graphicData uri="http://schemas.openxmlformats.org/drawingml/2006/table">
            <a:tbl>
              <a:tblPr/>
              <a:tblGrid>
                <a:gridCol w="203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7036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863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5060"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Analiza wydatków Wydziału Dróg Powiatowych za 2019 r. - Budżet Powiatu - dział 600 rozdział 60014, 60078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180"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180"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5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660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Lp.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Gmina/Miasto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Modernizacja dróg (drogi, chodniki, dokumentacje projektowe),inne zadania inwestycyjne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Remonty nawierzchni (remonty cząstkowe masą </a:t>
                      </a:r>
                      <a:r>
                        <a:rPr lang="pl-PL" sz="8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mienralno-asfaltową</a:t>
                      </a:r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na gorąco oraz emulsją i grysami, zalewanie szczelin, masa na zimno)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Poprawa bezpieczeństwa: oznakowanie pionowe, poziome, poręcze, bariery, barierki dla pieszych, projekty organizacji ruchu)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Utrzymanie i remonty infrastruktury drogowo-mostowej (drogi, mosty, chodniki, przepusty, korpusy, utrzymanie przeprawy promowej, przeglądy ekspertyzy, inne)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Prace związane z utrzymaniem zieleni - koszenie traw, wycinka i podcinka drzew, mulczer, usuwanie wiatrołomów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Opłaty za odprowadzenie wód opadowych i roztopowych, ubezpieczenie dróg i przeprawy promowej, odszkodowania, koszty egzekucyjne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Usługi geodezyjne: wypisy, wyrysy, podziały działek, zakładanie ksiąg wieczystych, opłaty sądowe itp.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Zimowe Utrzymanie Dróg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Porozumienia - letnie i zimowe utrzymanie dróg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62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Miasto Andrychów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11 955,23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28 626,13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65 715,96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12 463,67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427,81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6 574,00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69 665,17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195 427,97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Gmina Andrychów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796 502,83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217 685,36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12 354,42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64 861,52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16 870,26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7 076,26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1 549,80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142 581,52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1 259 481,97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Brzeźnica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599 341,05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356 995,21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40 494,24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147 958,81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56 345,14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1 947,14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17 894,05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107 687,58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1 328 663,22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Miasto Kalwaria Z.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5 796,69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23 175,84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21 332,57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1 119,26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590,70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17 243,15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69 258,21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Gmina Kalwaria Z.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565 983,62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405 649,42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27 931,28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96 702,75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19 264,29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1 710,88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23 958,50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103 405,87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1 244 606,61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Lanckorona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2 636 511,78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292 851,67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5 588,41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67 198,68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36 359,57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793,35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27 900,20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84 407,16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3 151 610,82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Mucharz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135 051,11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2 085,67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120 300,66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8 352,02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230,63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17,40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36 676,10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302 713,59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Spytkowice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2 793 026,84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128 140,81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27 322,93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188 348,72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9 571,32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8 452,44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22 872,70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38 936,88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3 216 672,64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Stryszów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541 382,89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147 670,10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17 261,72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96 736,35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27 959,83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852,02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6 238,70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114 182,94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952 284,55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Tomice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309 172,20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359 440,95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31 389,25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53 483,96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31 905,96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843,52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2 237,10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78 001,27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866 474,21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Miasto Wadowice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1 012 300,00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-  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1 458,30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- </a:t>
                      </a:r>
                    </a:p>
                  </a:txBody>
                  <a:tcPr marL="4522" marR="4522" marT="4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220 000,00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1 233 758,30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Gmina Wadowice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844 603,11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366 602,85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54 353,82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223 609,02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25 529,48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1 638,77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7 102,45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103 145,44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1 626 584,94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96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Wieprz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2 625 303,98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508 028,70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43 931,25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58 136,01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37 782,48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1 764,82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9 988,95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110 568,97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3 395 505,16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9624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Ogółem: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18 843 042,19    </a:t>
                      </a:r>
                    </a:p>
                  </a:txBody>
                  <a:tcPr marL="4522" marR="4522" marT="4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688">
                <a:tc>
                  <a:txBody>
                    <a:bodyPr/>
                    <a:lstStyle/>
                    <a:p>
                      <a:pPr algn="ctr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12 724 128,30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2 935 868,10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314 514,96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1 204 385,01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283 523,28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  26 328,34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127 792,15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1 006 502,05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   220 000,00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l-PL" sz="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3538">
                <a:tc>
                  <a:txBody>
                    <a:bodyPr/>
                    <a:lstStyle/>
                    <a:p>
                      <a:pPr algn="ctr" fontAlgn="b"/>
                      <a:endParaRPr lang="pl-PL" sz="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Wg zrealizowanych wydatków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12 724 128,30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2 935 868,10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314 514,96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1 204 385,01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283 523,28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26 328,34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127 792,15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1 006 502,05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220 000,00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6 118 913,89    </a:t>
                      </a:r>
                    </a:p>
                  </a:txBody>
                  <a:tcPr marL="4522" marR="4522" marT="4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51520" y="620688"/>
          <a:ext cx="8280919" cy="4932364"/>
        </p:xfrm>
        <a:graphic>
          <a:graphicData uri="http://schemas.openxmlformats.org/drawingml/2006/table">
            <a:tbl>
              <a:tblPr/>
              <a:tblGrid>
                <a:gridCol w="245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8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57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l-PL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Środki finansowe na drogi powiatowe 2019 r. : dział 600, rozdz. 60014, rozdz. 60078</a:t>
                      </a: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578"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l-PL" sz="7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229" marR="6229" marT="62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38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L.p.</a:t>
                      </a:r>
                    </a:p>
                  </a:txBody>
                  <a:tcPr marL="6229" marR="6229" marT="62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Gmina</a:t>
                      </a:r>
                    </a:p>
                  </a:txBody>
                  <a:tcPr marL="6229" marR="6229" marT="62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Powiatu</a:t>
                      </a:r>
                    </a:p>
                  </a:txBody>
                  <a:tcPr marL="6229" marR="6229" marT="62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Środki Gminy</a:t>
                      </a:r>
                    </a:p>
                  </a:txBody>
                  <a:tcPr marL="6229" marR="6229" marT="62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</a:t>
                      </a:r>
                    </a:p>
                  </a:txBody>
                  <a:tcPr marL="6229" marR="6229" marT="62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Miasto Andrychów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195 427,97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3 054 262,25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3 249 690,22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Gmina Andrychów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1 259 481,97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-  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1 259 481,97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Brzeźnica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1 278 663,22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50 000,00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1 328 663,22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Miasto Kalwaria Z.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69 258,21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-  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69 258,21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Gmina Kalwaria Z.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1 197 728,30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107 870,09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1 305 598,39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Lanckorona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3 151 610,82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            -  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3 151 610,82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Mucharz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302 713,59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  31 000,00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333 713,59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Spytkowice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2 980 672,64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299 099,00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3 279 771,64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Stryszów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681 593,11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270 691,44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952 284,55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Tomice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762 504,08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103 970,13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866 474,21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Miasto Wadowice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727 608,30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506 150,00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1 233 758,30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Gmina Wadowice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1 370 650,14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   255 934,80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1 626 584,94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r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Wieprz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2 996 065,37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   399 439,79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  3 395 505,16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0807"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RAZEM: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16 973 977,72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          5 078 417,50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       22 052 395,22    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45777">
                <a:tc gridSpan="2">
                  <a:txBody>
                    <a:bodyPr/>
                    <a:lstStyle/>
                    <a:p>
                      <a:pPr algn="l" fontAlgn="t"/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w tym dofinansowanie: </a:t>
                      </a:r>
                      <a:b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 Funduszu Dróg Samorządowych:</a:t>
                      </a:r>
                      <a:br>
                        <a:rPr lang="pl-PL" sz="10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-Przebudowa drogi powiatowej nr 1769K Spytkowice-Bachowice-Witanowice w km 0+640-2+840 oraz w km 3+540-3+995- 1.290.138 zł</a:t>
                      </a:r>
                      <a:b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-Przebudowa drogi powiatowej nr 1707K Brody-Palcza na odcinku od skrzyżowania z DK52 do granicy powiatu ETAP II: Gmina Lanckorona w m. Skawinki w km 5+535,63 do km 7+339,69 - 1.187.063 zł</a:t>
                      </a:r>
                      <a:b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-Przebudowa drogi powiatowej nr 1736K w m. Frydrychowice w km 0+140 do km 2+680, powiat wadowicki - 730.000 zł</a:t>
                      </a:r>
                      <a:b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r>
                        <a:rPr lang="pl-PL" sz="10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z MRPO - </a:t>
                      </a:r>
                      <a:br>
                        <a:rPr lang="pl-PL" sz="1000" b="1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pl-PL" sz="1000" b="0" i="1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Budowa i przebudowa drogi powiatowej nr 1743K w gminach Andrychów i Wieprz, stanowiącej bezpośrednie połączenie z istniejącymi i planowanymi terenami inwestycyjnymi -184.265,33 zł</a:t>
                      </a:r>
                    </a:p>
                  </a:txBody>
                  <a:tcPr marL="6229" marR="6229" marT="622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229" marR="6229" marT="622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0" y="476672"/>
          <a:ext cx="8964486" cy="4925400"/>
        </p:xfrm>
        <a:graphic>
          <a:graphicData uri="http://schemas.openxmlformats.org/drawingml/2006/table">
            <a:tbl>
              <a:tblPr/>
              <a:tblGrid>
                <a:gridCol w="52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6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25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8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0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0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87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156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196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Kalwaria Z.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Przebudowa drogi powiatowej nr 1784K Wysoka - Przytkowice w m. Stanisław Dolny, Zebrzydowice na długości ok. 880 m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880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360 929,92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360 929,92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44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Budowa chodnika w ciągu drogi powiatowej nr 1786K Przytkowice - Leńcze - Wola Radziszowska w miejscowości Podolany na długości ok. 102 m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102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93 756,63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46 878,32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46 878,31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Przebudowa chodnika w ciągu drogi powiatowej nr 1730K Kalwaria - Zakrzów w m. Bugaj na długości ok. 57 m</a:t>
                      </a:r>
                    </a:p>
                  </a:txBody>
                  <a:tcPr marL="6075" marR="6075" marT="607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57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31 137,07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31 137,07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Tealizacja Powiat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"/>
                        </a:rPr>
                        <a:t>Kalwaria Z.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880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97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102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485 823,62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438 945,31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46 878,31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8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Lanckorona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Budowa chodnika dla pieszych w ciągu drogi powiatowej nr 1728K Izdebnik - Lanckorona - Brody w miejscowości Izdebnik na długości ok. 180 m (zamówienie podstawowe i dodatkowe</a:t>
                      </a:r>
                    </a:p>
                  </a:txBody>
                  <a:tcPr marL="6075" marR="6075" marT="60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180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112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223 957,56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223 957,56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"/>
                        </a:rPr>
                        <a:t>Lanckorona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180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112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223 957,56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223 957,56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8033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Mucharz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000" b="0" i="0" u="none" strike="noStrike" dirty="0">
                          <a:latin typeface="Arial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finansowe zostały przesunięte na </a:t>
                      </a:r>
                      <a:r>
                        <a:rPr lang="pl-PL" sz="1000" b="0" i="0" u="none" strike="noStrike" dirty="0" err="1">
                          <a:latin typeface="Arial CE"/>
                        </a:rPr>
                        <a:t>bieżace</a:t>
                      </a:r>
                      <a:r>
                        <a:rPr lang="pl-PL" sz="1000" b="0" i="0" u="none" strike="noStrike" dirty="0">
                          <a:latin typeface="Arial CE"/>
                        </a:rPr>
                        <a:t> utrzymanie dróg w związku z brakiem </a:t>
                      </a:r>
                      <a:r>
                        <a:rPr lang="pl-PL" sz="1000" b="0" i="0" u="none" strike="noStrike" dirty="0" err="1">
                          <a:latin typeface="Arial CE"/>
                        </a:rPr>
                        <a:t>mozliwości</a:t>
                      </a:r>
                      <a:r>
                        <a:rPr lang="pl-PL" sz="1000" b="0" i="0" u="none" strike="noStrike" dirty="0">
                          <a:latin typeface="Arial CE"/>
                        </a:rPr>
                        <a:t> uzyskania zgłoszenia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327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"/>
                        </a:rPr>
                        <a:t>Mucharz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0,00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075" marR="6075" marT="60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79511" y="188640"/>
          <a:ext cx="8784978" cy="6281826"/>
        </p:xfrm>
        <a:graphic>
          <a:graphicData uri="http://schemas.openxmlformats.org/drawingml/2006/table">
            <a:tbl>
              <a:tblPr/>
              <a:tblGrid>
                <a:gridCol w="288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6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2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40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41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3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3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54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6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Spytkowice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Przebudowa chodnika w ciągu drogi powiatowej nr 1772K Tłuczań -Ryczów - Łączany w m. Ryczów na długości ok. 315 m</a:t>
                      </a:r>
                    </a:p>
                  </a:txBody>
                  <a:tcPr marL="2737" marR="2737" marT="2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315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148 885,41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148 885,41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03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"/>
                        </a:rPr>
                        <a:t>Opracowanie dokumentacji projektowej na budowę chodnika dla pieszych wraz z poprawą odwodnienia  na długości ok. 0,93 km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39 950,40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39 950,40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zadanie zostało wprowadzone na środki niewygasające realizacja 17.03.2020 r. 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2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"/>
                        </a:rPr>
                        <a:t>Opracowanie dokumentacji projektowej na rozbiórkę istniejącego i budowę nowego mostu w ciągu drogi 1774K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Powiat. Odstąpienie od umowy z winy Wykonanwcy kwota 35 670,00 zł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Spytkowice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315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188 835,81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188 835,81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39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7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Stryszów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Budowa chodnika w ciągu drogi powiatowej nr 1729K Leśnica - Stryszów - Zembrzyce w m. Zakrzów na odcinku od skrzyżowania z drogą powiatową nr 1706K w stronę Gimnazjum w Zakrzowie  n adługości ok. 355 m</a:t>
                      </a:r>
                    </a:p>
                  </a:txBody>
                  <a:tcPr marL="2737" marR="2737" marT="273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355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239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270 263,17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135 131,59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135 131,58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3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Budowa chodnika w ciągu drogi powiatowej nr 1729K Leśnica - Stryszów - Zembrzyce w m. Stronie na odcinku od skrzyżowania z droga powiatową nr 1706K w stronę m. Leśnica - kontynuacja w km lokalnym 0+110 - 0+378</a:t>
                      </a:r>
                    </a:p>
                  </a:txBody>
                  <a:tcPr marL="2737" marR="2737" marT="2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268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232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271 119,72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135 559,86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135 559,86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Stryszów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623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471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541 382,89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270 691,45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270 691,44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034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8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Tomice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Budowa chodnika dla pieszych wraz z kanalizacją deszczową w ciagu drogi powiatowej nr 1766K Tomice - Piekło w m. Tomice na długosci ok. 140 m</a:t>
                      </a:r>
                    </a:p>
                  </a:txBody>
                  <a:tcPr marL="2737" marR="2737" marT="273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140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90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119 140,26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59 570,13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59 570,13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6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nr 1767K i 1764K od Herbapolu do granicy z m. Frydrychowice na dł. ok. 2km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95 070,39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65 070,39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30 000,00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zadanie zostało wprowadzone na środki niewygasające realizacji 17.04.2020 r. 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 1768K Brzeźnica - Tomice w m. Witanowice na dł. ok. 0,2km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16 980,00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16 980,00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2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rozbiórkę istniejącego ibudowę nowego przepustu w ciagu drogi powiatowej nr 1770K Witanowice - Zygodowice - Woźniki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Realizacja Powiat. Odstąpienie od umowy z winy </a:t>
                      </a:r>
                      <a:r>
                        <a:rPr lang="pl-PL" sz="800" b="0" i="0" u="none" strike="noStrike" dirty="0" err="1">
                          <a:latin typeface="Arial CE"/>
                        </a:rPr>
                        <a:t>Wykonanwcy</a:t>
                      </a:r>
                      <a:r>
                        <a:rPr lang="pl-PL" sz="800" b="0" i="0" u="none" strike="noStrike" dirty="0">
                          <a:latin typeface="Arial CE"/>
                        </a:rPr>
                        <a:t> kwota 23 370,00 zł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06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 1765K Radocza - Frydrychowice od cmentarza do Hotelu Radocza Park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49 181,55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49 181,55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Realizacja Powiat zadanie zostało wprowadzone na środki niewygasające realizacji 17.03.2020 r. 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5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Tomice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140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90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280 372,20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190 802,07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89 570,13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2737" marR="2737" marT="27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179511" y="476672"/>
          <a:ext cx="8856986" cy="5900975"/>
        </p:xfrm>
        <a:graphic>
          <a:graphicData uri="http://schemas.openxmlformats.org/drawingml/2006/table">
            <a:tbl>
              <a:tblPr/>
              <a:tblGrid>
                <a:gridCol w="213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1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8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5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0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03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310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8574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9</a:t>
                      </a:r>
                    </a:p>
                  </a:txBody>
                  <a:tcPr marL="3017" marR="3017" marT="30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Wadowice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Przebudowa drogi powiatowej poprzez budowę chodnika dla pieszych wraz z poprawą odwodnienia w ciągu drogi powiatowej nr 1731K Stryszów - Klecza Dolna na długości ok. 220 mb</a:t>
                      </a:r>
                    </a:p>
                  </a:txBody>
                  <a:tcPr marL="3017" marR="3017" marT="30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220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150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234 551,28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117 275,64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117 275,64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47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Opracowanie dokumentacji projektowej oraz budowa chodnika dla pieszych w ciągu drogi powiatowej nr 1735K Wadowice - Zawadka w m. Zawadka  na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dlugości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ok. 72 m</a:t>
                      </a:r>
                    </a:p>
                  </a:txBody>
                  <a:tcPr marL="3017" marR="3017" marT="30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72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56 139,88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28 069,94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28 069,94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45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Modernizacja drogi powiatowej nr 1780K Wadowice - Wysoka w m. Wysoka na długości ok. 175 m</a:t>
                      </a:r>
                    </a:p>
                  </a:txBody>
                  <a:tcPr marL="3017" marR="3017" marT="301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175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221 178,45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110 589,23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110 589,22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9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Budowa chodnika dla pieszych w ciągu drogi powiatowej nr 1784K Wysoka - Przytkowice w miejscowości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Stanislaw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Górny na długości ok. 162 m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162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122 063,76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122 063,76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1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latin typeface="Arial"/>
                        </a:rPr>
                        <a:t>Opracowanie dokumentacji projektowej na budowę chodnika dla pieszych w ciągu drogi powiatowej nr 1780K na </a:t>
                      </a:r>
                      <a:r>
                        <a:rPr lang="pl-PL" sz="800" b="0" i="0" u="none" strike="noStrike" dirty="0" err="1">
                          <a:latin typeface="Arial"/>
                        </a:rPr>
                        <a:t>dł</a:t>
                      </a:r>
                      <a:r>
                        <a:rPr lang="pl-PL" sz="800" b="0" i="0" u="none" strike="noStrike" dirty="0">
                          <a:latin typeface="Arial"/>
                        </a:rPr>
                        <a:t> ok . 1,6km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Środki Powiatu 75.000            Środki Gminy 75.000 wydatkowane w 2020 r.  WPF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04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 dirty="0">
                          <a:latin typeface="Arial"/>
                        </a:rPr>
                        <a:t>Opracowanie dokumentacji projektowej na budowę chodnika dla pieszych w ciągu drogi powiatowej nr 1736K w m </a:t>
                      </a:r>
                      <a:r>
                        <a:rPr lang="pl-PL" sz="800" b="0" i="0" u="none" strike="noStrike" dirty="0" err="1">
                          <a:latin typeface="Arial"/>
                        </a:rPr>
                        <a:t>Drapówka</a:t>
                      </a:r>
                      <a:endParaRPr lang="pl-PL" sz="800" b="0" i="0" u="none" strike="noStrike" dirty="0">
                        <a:latin typeface="Arial"/>
                      </a:endParaRP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Środki Powiatu 50.000            Środki Gminy 50.000 wydatkowane w 2020 r.  WPF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Wadowice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175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454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185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633 933,37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377 998,57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255 934,80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47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10</a:t>
                      </a:r>
                    </a:p>
                  </a:txBody>
                  <a:tcPr marL="3017" marR="3017" marT="30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Wieprz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Budowa chodnika w ciagu drogi powiatowej nr 1767K Wadowice - Wieprz w miejscowości Frydrychowice na długości ok. 610 m (zamówienie podstawowe i dodatkowe)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610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567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637 784,43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338 344,64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299 439,79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2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nr 1757K na dł ok. 1,1km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49 181,55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49 181,55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zadanie zostało wprowadzone na środki niewygasające realizacji 17.03.2020 r. 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2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nr 1759K na dł ok. 0,4km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24 300,00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24 300,00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Realizacja Powiat zadanie zostało wprowadzone na środki niewygasające realizacji 17.03.2020 r. 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20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800" b="0" i="0" u="none" strike="noStrike">
                          <a:latin typeface="Arial"/>
                        </a:rPr>
                        <a:t>Opracowanie dokumentacji projektowej na budowę chodnika dla pieszych w ciągu drogi powiatowej nr 1767K na dł ok. 0,4km</a:t>
                      </a:r>
                    </a:p>
                  </a:txBody>
                  <a:tcPr marL="3017" marR="3017" marT="301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23 100,00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23 100,00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Realizacja Powiat zadanie zostało wprowadzone na środki niewygasające realizacji 21.03.2020 r. 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29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Wieprz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610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567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latin typeface="Arial CE"/>
                        </a:rPr>
                        <a:t>734 365,98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434 926,19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299 439,79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258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Ogółem: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1750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3189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3134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4 332 655,31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latin typeface="Arial CE"/>
                        </a:rPr>
                        <a:t>3 320 140,84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latin typeface="Arial CE"/>
                        </a:rPr>
                        <a:t>1 012 514,47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3017" marR="3017" marT="30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51522" y="492218"/>
          <a:ext cx="8352929" cy="5465936"/>
        </p:xfrm>
        <a:graphic>
          <a:graphicData uri="http://schemas.openxmlformats.org/drawingml/2006/table">
            <a:tbl>
              <a:tblPr/>
              <a:tblGrid>
                <a:gridCol w="682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2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2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3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5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49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75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575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5032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AII) Modernizacja dróg powiatowych wg "klucza" - zadania realizowane przez Gminy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Nr, nazwa drogi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600" b="0" i="0" u="none" strike="noStrike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uwagi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06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762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Wadowice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"/>
                        </a:rPr>
                        <a:t>Budowa chodnika w ciągu drogi powiatowej nr 1780K ul. Wałowa w Wadowicach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1 012 300,00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506 150,00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506 150,00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środki Gminy poza budżetem Powiatu. Środki niewygasające na 2020 r.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Razem: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Wadowice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1 012 300,00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506 150,00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506 150,00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58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 dirty="0">
                          <a:latin typeface="Arial CE"/>
                        </a:rPr>
                        <a:t>Ogółem: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 dirty="0">
                          <a:latin typeface="Arial CE"/>
                        </a:rPr>
                        <a:t>              -      </a:t>
                      </a:r>
                    </a:p>
                  </a:txBody>
                  <a:tcPr marL="6178" marR="6178" marT="617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latin typeface="Arial CE"/>
                        </a:rPr>
                        <a:t>             -      </a:t>
                      </a:r>
                    </a:p>
                  </a:txBody>
                  <a:tcPr marL="6178" marR="6178" marT="617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00" b="1" i="0" u="none" strike="noStrike">
                          <a:latin typeface="Arial CE"/>
                        </a:rPr>
                        <a:t>         -      </a:t>
                      </a:r>
                    </a:p>
                  </a:txBody>
                  <a:tcPr marL="6178" marR="6178" marT="617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latin typeface="Arial CE"/>
                        </a:rPr>
                        <a:t>   1 012 300,00    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latin typeface="Arial CE"/>
                        </a:rPr>
                        <a:t>    506 150,00    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00" b="1" i="0" u="none" strike="noStrike">
                          <a:latin typeface="Arial CE"/>
                        </a:rPr>
                        <a:t>     506 150,00    </a:t>
                      </a:r>
                    </a:p>
                  </a:txBody>
                  <a:tcPr marL="6178" marR="6178" marT="61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pl-PL"/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314">
                <a:tc gridSpan="11">
                  <a:txBody>
                    <a:bodyPr/>
                    <a:lstStyle/>
                    <a:p>
                      <a:pPr algn="ctr" fontAlgn="ctr"/>
                      <a:endParaRPr lang="pl-PL" sz="1000" b="1" i="0" u="none" strike="noStrike" dirty="0">
                        <a:latin typeface="Arial CE"/>
                      </a:endParaRPr>
                    </a:p>
                    <a:p>
                      <a:pPr algn="ctr" fontAlgn="ctr"/>
                      <a:endParaRPr lang="pl-PL" sz="1000" b="1" i="0" u="none" strike="noStrike" dirty="0">
                        <a:latin typeface="Arial CE"/>
                      </a:endParaRPr>
                    </a:p>
                    <a:p>
                      <a:pPr algn="ctr" fontAlgn="ctr"/>
                      <a:endParaRPr lang="pl-PL" sz="1000" b="1" i="0" u="none" strike="noStrike" dirty="0">
                        <a:latin typeface="Arial CE"/>
                      </a:endParaRPr>
                    </a:p>
                    <a:p>
                      <a:pPr algn="ctr" fontAlgn="ctr"/>
                      <a:endParaRPr lang="pl-PL" sz="1000" b="1" i="0" u="none" strike="noStrike" dirty="0">
                        <a:latin typeface="Arial CE"/>
                      </a:endParaRPr>
                    </a:p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A) Modernizacja dróg powiatowych wg "klucza" - Razem Powiat + Gmina (AI + AII)</a:t>
                      </a:r>
                    </a:p>
                  </a:txBody>
                  <a:tcPr marL="6178" marR="6178" marT="6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503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Lp.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Długość odcinka (mb)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Razem wartość zadania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w tym: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nawierzchnia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chodnik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kanalizacja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Powiat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Gmina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Andrychów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370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1 607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751 522,83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Brzeźnica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695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492 461,05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442 461,05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50000,00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Kalwaria Z.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880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97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102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485 823,62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438 945,31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  46 878,31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Lanckorona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180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112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223 957,56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223 957,56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             -  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Mucharz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0,00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            -  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             -  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Spytkowice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315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188 835,81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    188 835,81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Stryszów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623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471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541 382,89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    270 691,45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270 691,44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Tomice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140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90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280 372,20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    190 802,07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       89 570,13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9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Wadowice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175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454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185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1 646 233,37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884 148,57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762 084,80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5032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10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Wieprz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610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>
                          <a:latin typeface="Arial CE"/>
                        </a:rPr>
                        <a:t>567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734 365,98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    434 926,19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>
                          <a:latin typeface="Arial CE"/>
                        </a:rPr>
                        <a:t>     299 439,79    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558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latin typeface="Arial CE"/>
                        </a:rPr>
                        <a:t> 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RAZEM AI + AII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1750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3 189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3 134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5 344 955,31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3 826 290,84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latin typeface="Arial CE"/>
                        </a:rPr>
                        <a:t>1 518 664,47</a:t>
                      </a: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6178" marR="6178" marT="6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79512" y="188640"/>
          <a:ext cx="8640961" cy="597955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2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6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6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3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76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76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077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45882"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/>
                        <a:t>B) Modernizacja dróg powiatowych - poza "kluczem" - zadania realizowane przez Powiat</a:t>
                      </a:r>
                      <a:endParaRPr lang="pl-PL" sz="1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882"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l-PL" sz="6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5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Lp.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Gmina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Nr, nazwa drogi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Długość odcinka (mb)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Razem wartość zadania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w tym: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uwagi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07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nawierzchnia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chodnik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kanalizacja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Powiat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Gmina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1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Brzeźnica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Opracowanie dokumentacji projektowej na przebudowę drogi powiatowej 1782K Kalwaria - Brzeźnica na dł. ok. 9 km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106 880,00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106 880,00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niewygasające na 2020 r.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5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Razem: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Brzeźnica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106 880,00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106 880,00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2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Kalwaria Z.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Opracowanie dokumentacji projektowej na przebudowę drogi powiatowej 1782K Kalwaria - Brzeźnica na dł. ok. 9 km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80 160,00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80 160,00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niewygasające na 2020 r.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5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Razem: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Kalwaria Z.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80 160,00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80 160,00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50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3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Lanckorona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Opracowanie dokumentacji projektowej na rozbiórkę istniejącego budowę nowego mostu w ciągu drogi powiatowej nr 1707K Brody - Palcza w m. Skawinki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24 600,00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24 600,00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wykonane w 2019 r.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5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Razem: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Lanckorona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24 600,00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24 600,00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977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4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Wadowice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Opracowanie dokumentacji projektowej na przebudowę drogi powiatowej 1782K Kalwaria - Brzeźnica na dł. ok. 9 km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80 160,00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80 160,00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niewygasające na 2020 r.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25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Razem: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Wadowice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80 160,00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80 160,00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0219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5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Wieprz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Opracowanie dokumentacji projektowej na rozbiórkę istniejącego budowę nowego mostu w ciągu drogi powiatowej nr 1761K Graboszyce - Głębowice w m. Przybradz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30 750,00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30 750,00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wykonane w 2019 r.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253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Razem: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30 750,00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30 750,00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0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886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 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Ogółem: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0,00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/>
                        <a:t>322 550,00</a:t>
                      </a:r>
                      <a:endParaRPr lang="pl-PL" sz="1000" b="1" i="0" u="none" strike="noStrike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322 550,00</a:t>
                      </a:r>
                      <a:endParaRPr lang="pl-PL" sz="10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0,00</a:t>
                      </a:r>
                      <a:endParaRPr lang="pl-PL" sz="1000" b="1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/>
                        <a:t> </a:t>
                      </a:r>
                      <a:endParaRPr lang="pl-PL" sz="1000" b="0" i="0" u="none" strike="noStrike" dirty="0">
                        <a:latin typeface="Arial CE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2316</TotalTime>
  <Words>10402</Words>
  <Application>Microsoft Office PowerPoint</Application>
  <PresentationFormat>Pokaz na ekranie (4:3)</PresentationFormat>
  <Paragraphs>3328</Paragraphs>
  <Slides>44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9" baseType="lpstr">
      <vt:lpstr>Arial</vt:lpstr>
      <vt:lpstr>Arial CE</vt:lpstr>
      <vt:lpstr>Calibri</vt:lpstr>
      <vt:lpstr>Times New Roman</vt:lpstr>
      <vt:lpstr>Motyw pakietu Office</vt:lpstr>
      <vt:lpstr>Informacja dotycząca realizacji „Strategii Robót Drogowo – Mostowych”  w 2019 r.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PPP</dc:creator>
  <cp:lastModifiedBy>Mieczysław Mateja</cp:lastModifiedBy>
  <cp:revision>237</cp:revision>
  <dcterms:created xsi:type="dcterms:W3CDTF">2009-03-18T17:41:34Z</dcterms:created>
  <dcterms:modified xsi:type="dcterms:W3CDTF">2020-10-08T07:42:14Z</dcterms:modified>
</cp:coreProperties>
</file>